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3"/>
  </p:notesMasterIdLst>
  <p:sldIdLst>
    <p:sldId id="257" r:id="rId2"/>
    <p:sldId id="256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3CFAA350-6E8E-4E9B-9A34-34834B824139}">
          <p14:sldIdLst>
            <p14:sldId id="257"/>
            <p14:sldId id="256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  <p14:sldId id="315"/>
            <p14:sldId id="316"/>
          </p14:sldIdLst>
        </p14:section>
        <p14:section name="无标题节" id="{038A22CC-0E98-4674-A446-6A6FB6242B68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BEE94B-F179-4EFD-84AA-4E4B49CF0480}" type="datetimeFigureOut">
              <a:rPr lang="zh-CN" altLang="en-US" smtClean="0"/>
              <a:t>2020/10/23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FCD12C-E7AF-4FAC-84E5-897DF20E971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24025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FCD12C-E7AF-4FAC-84E5-897DF20E9710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06717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B2497C-DBC1-4D95-9E67-4C7EE207AF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11E28BE-144A-46E5-BFA7-4E7F2F2ACC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EE84FD6-3B70-4101-A70E-3825340555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69E50-2C9A-4D5E-AEBD-755F3C872BA5}" type="datetimeFigureOut">
              <a:rPr lang="zh-CN" altLang="en-US" smtClean="0"/>
              <a:t>2020/10/23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9A7D580-B78A-45C2-B507-5D923D2074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F82DC1A-BDAC-48C2-B75F-528A17DE51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48A51-F236-44EF-921C-972EA9B41B6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19333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D38D4B7-FC73-48E3-844F-DDBE1C38E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2F24022-4396-4CD7-A214-5F1FF53C82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B0FBC21-2D5F-4A0F-B282-32268FCDBB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69E50-2C9A-4D5E-AEBD-755F3C872BA5}" type="datetimeFigureOut">
              <a:rPr lang="zh-CN" altLang="en-US" smtClean="0"/>
              <a:t>2020/10/23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C3F4313-C28D-4481-A589-94A2B3798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2A76F6D-0023-4910-A3AC-874C6DE1C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48A51-F236-44EF-921C-972EA9B41B6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89994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343A790D-15C7-40AF-B101-24A6E3BB1E2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CC648AD-E6AE-4768-9E55-857407D3C3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DB6298E-C6E2-47E0-9F0A-836897751E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69E50-2C9A-4D5E-AEBD-755F3C872BA5}" type="datetimeFigureOut">
              <a:rPr lang="zh-CN" altLang="en-US" smtClean="0"/>
              <a:t>2020/10/23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7ED7485-7BA7-44B4-9130-9D047EBB11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84A2FF5-49A0-48F7-B6F3-18DEE647D5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48A51-F236-44EF-921C-972EA9B41B6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32653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7AB5269-E3D2-4147-B9DA-C19B526C7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CFCB820-FDCF-4ED9-87E8-A25D09528D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C0EB006-F9E8-447F-97F0-4ADB9A06AD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69E50-2C9A-4D5E-AEBD-755F3C872BA5}" type="datetimeFigureOut">
              <a:rPr lang="zh-CN" altLang="en-US" smtClean="0"/>
              <a:t>2020/10/23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DBE8172-E8CF-43DF-82EA-C46B56FA72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C961BC5-224C-4264-9F3C-3659D09162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48A51-F236-44EF-921C-972EA9B41B6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47306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8BB367-CA9C-4E1B-B83B-9AEA6E255F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50A5F4B-35C2-4179-BA92-F8CD5D7FE4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D45F11C-CFA7-47F1-A7A7-61AF0E843D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69E50-2C9A-4D5E-AEBD-755F3C872BA5}" type="datetimeFigureOut">
              <a:rPr lang="zh-CN" altLang="en-US" smtClean="0"/>
              <a:t>2020/10/23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8C2C1B4-3040-4128-9C46-2DB1A72215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3F306BD-B27F-44D0-A641-637996328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48A51-F236-44EF-921C-972EA9B41B6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55406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B016B4-DAC4-4330-B186-E8E2543FE2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672FDF5-B1C5-4522-8E39-B750D58F87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884A9E2-E275-4B6A-8F0F-43B9DB22E3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949F5BA-E73A-42B5-AE80-77C217F2BA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69E50-2C9A-4D5E-AEBD-755F3C872BA5}" type="datetimeFigureOut">
              <a:rPr lang="zh-CN" altLang="en-US" smtClean="0"/>
              <a:t>2020/10/23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66E57DC-A0A8-4639-91B6-0D57ED4E03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8235CD1-2AFA-4AB6-A7BA-7DC516976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48A51-F236-44EF-921C-972EA9B41B6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93036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31CE85-55DB-412D-A760-5AE4EC3724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BABFD5C-CF83-4484-9A12-F5372434FC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4F54924-B07F-4516-981C-332BA69519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F07DFD4-7210-43AF-B9F3-2C6366BF8C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89E63E8-3A40-4334-B791-A92E50903E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92711FB7-138A-4943-981C-2177756921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69E50-2C9A-4D5E-AEBD-755F3C872BA5}" type="datetimeFigureOut">
              <a:rPr lang="zh-CN" altLang="en-US" smtClean="0"/>
              <a:t>2020/10/23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68731802-7C47-4AF0-A448-6514A5B4AD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F2FF883A-C6A5-414A-8497-A7A2D29693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48A51-F236-44EF-921C-972EA9B41B6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47040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BA9BC1-0B08-4923-8F7D-1B16A92601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DB16DD6-D7FB-47B9-97C1-3378ADB32F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69E50-2C9A-4D5E-AEBD-755F3C872BA5}" type="datetimeFigureOut">
              <a:rPr lang="zh-CN" altLang="en-US" smtClean="0"/>
              <a:t>2020/10/23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065D0E3-3CC6-4200-95E5-06C77C194E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BC89EF5-D66B-4D09-AE92-A3583C666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48A51-F236-44EF-921C-972EA9B41B6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1143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4F823178-ADCF-4C28-81AE-1EC33B35D0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69E50-2C9A-4D5E-AEBD-755F3C872BA5}" type="datetimeFigureOut">
              <a:rPr lang="zh-CN" altLang="en-US" smtClean="0"/>
              <a:t>2020/10/23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2353986E-8BDD-475F-AAB1-D6446C3194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D09EA95-0CDE-4028-A515-DB554C915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48A51-F236-44EF-921C-972EA9B41B6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15522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24AB07-6728-4512-A041-A704526F80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C3A76C0-466D-41C5-A755-A5E9CC92D7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9CA06A0-D5B6-4032-80C0-2933374CC1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A3999FE-B881-4531-8A4F-C73B47C8A2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69E50-2C9A-4D5E-AEBD-755F3C872BA5}" type="datetimeFigureOut">
              <a:rPr lang="zh-CN" altLang="en-US" smtClean="0"/>
              <a:t>2020/10/23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2DC5472-E510-487C-9C89-2EEB5292CF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6D58DA0-DAC1-44D6-98A8-0602E8752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48A51-F236-44EF-921C-972EA9B41B6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81472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C412268-5075-4EBD-AEDC-DB051F8848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F4C2F8F3-904E-450D-8A47-AA9FE32AA2A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D5B5583-FB20-4760-AF10-79E5EA3008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AE527ED-D21A-4D39-949C-FA5C21A81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69E50-2C9A-4D5E-AEBD-755F3C872BA5}" type="datetimeFigureOut">
              <a:rPr lang="zh-CN" altLang="en-US" smtClean="0"/>
              <a:t>2020/10/23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785E799-36BD-4B83-8E41-CF5775120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E4E3A54-29FE-420A-AB52-CFB515ABF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48A51-F236-44EF-921C-972EA9B41B6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23135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CDB031F6-B197-48C8-8AD4-EDEDBAA4D8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65768C8-2AF7-4A2D-972D-C55E9BDF3A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9D2C5C3-F5B4-44E1-B7D6-4CAB6F0D235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069E50-2C9A-4D5E-AEBD-755F3C872BA5}" type="datetimeFigureOut">
              <a:rPr lang="zh-CN" altLang="en-US" smtClean="0"/>
              <a:t>2020/10/23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5EF1829-88AF-46E9-96CE-E0DD42454C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90FC547-CDAB-4208-9A67-C0A6DB1BFF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E48A51-F236-44EF-921C-972EA9B41B6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40151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baike.baidu.com/item/%E5%B7%A6%E5%80%BC/2327412" TargetMode="External"/><Relationship Id="rId2" Type="http://schemas.openxmlformats.org/officeDocument/2006/relationships/hyperlink" Target="https://baike.baidu.com/item/%E6%95%B0%E7%BB%84/3794097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24B309-FCE7-4625-997C-721106BB5E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21098" y="2637809"/>
            <a:ext cx="10515600" cy="1325563"/>
          </a:xfrm>
        </p:spPr>
        <p:txBody>
          <a:bodyPr>
            <a:normAutofit/>
          </a:bodyPr>
          <a:lstStyle/>
          <a:p>
            <a:r>
              <a:rPr lang="zh-CN" altLang="en-US" sz="6600" b="1" dirty="0"/>
              <a:t>结构体</a:t>
            </a:r>
          </a:p>
        </p:txBody>
      </p:sp>
    </p:spTree>
    <p:extLst>
      <p:ext uri="{BB962C8B-B14F-4D97-AF65-F5344CB8AC3E}">
        <p14:creationId xmlns:p14="http://schemas.microsoft.com/office/powerpoint/2010/main" val="40174854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11CEDC-22C7-4D48-99D5-81E957385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ADDF4A2-90A9-44D6-9E49-9721DA0C64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09309D5-0195-4AA1-ABD3-DE6A18D017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4371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181651-B1E8-4ABD-B09A-BBF8FD20F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EE55CA9-1555-4AF4-8E37-F9D243AAF9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FCE15CE-B0DD-4376-9C55-32C54763F9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8606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8DF798-0C65-4657-8CCA-ABFD6F056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A7B3889-3AD4-4574-AFE4-BCE49EF82A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0938F56-9823-4F1F-A009-A5466EAE2D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4927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81ACFC-0FAC-4904-B7AB-EB5AF03C3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3839A88-5871-4AC0-934B-E32A0BAEEE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6D559A7-762F-4B12-B2B3-AFED71C2FE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3260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C00A50-C41C-456B-822B-A9D0C97D06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5183" y="2673320"/>
            <a:ext cx="10515600" cy="1325563"/>
          </a:xfrm>
        </p:spPr>
        <p:txBody>
          <a:bodyPr>
            <a:normAutofit/>
          </a:bodyPr>
          <a:lstStyle/>
          <a:p>
            <a:r>
              <a:rPr lang="zh-CN" altLang="en-US" sz="6600" b="1" dirty="0"/>
              <a:t>函数</a:t>
            </a:r>
          </a:p>
        </p:txBody>
      </p:sp>
    </p:spTree>
    <p:extLst>
      <p:ext uri="{BB962C8B-B14F-4D97-AF65-F5344CB8AC3E}">
        <p14:creationId xmlns:p14="http://schemas.microsoft.com/office/powerpoint/2010/main" val="10294415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81A447-77B3-4D84-A910-02320FE14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13D77E2-6D3D-4783-8D0A-3520B260A9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9599D21-20C0-49F9-AD10-FEF5592F8C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6076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D013C2-CC11-4566-B688-2514DC13A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DE8F82B-AC5E-4710-9BD0-FA075E440D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A5C3045-168E-4F4A-B72C-2E6FC94076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031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B8C6A9-88EB-45DF-B303-895EDBF42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4474687-6025-4B2F-844D-45D4AB7A12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4E8ED6C-A82F-442F-B6EF-640E853AA6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376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AC71EB8-5F8D-41C7-BC70-4983DFE0A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432AE09-CFD0-47DB-9A84-9129DA3461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FB79678-DEB0-449F-B278-AB99198197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3208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5365814-03A5-4C43-9E58-20EC133766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D4DF30C-41A9-4155-A108-6791B31F77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205FDAA-EF86-43B8-889A-579D3BCAFA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5240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070A17D-0957-4FB5-9C14-AACDFBF5F47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9B66689-8F20-4D5A-8E34-1D487248A0D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9CF1999-C2F2-488B-99A2-1D43E5B62F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7291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25AC59-AC9C-4E60-AF14-A14734047F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6F84CC2-16E1-4075-B387-F7695E2D65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C074921-6411-44F4-9D48-F5CCBF27DC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9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9580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CC0E60-A61B-4407-8231-1C891524C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6F60793-48FE-4939-BEE6-696CFCFDF6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4D1DDB1-EBF2-4C24-9F0B-E4C332199D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2001" cy="6923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5316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1EF891B-27F0-4E7F-A068-C89F7E11A0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D5E8C52-820E-4B69-846A-C89226BA93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3CE6E02-3793-4FEA-A7C5-FD6A04297F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1269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9825C5B-ACFF-462A-A309-151DE72E0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834B479-6AB2-40C3-8308-AFD8D67334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14E06EF-9874-4502-9F58-EA57A85ABF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6554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EF7DCF-6287-45C0-8E27-7DCB51D3F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AA0B081-6D5B-4924-A7EF-49CE7892E1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5DA02CB-C8D6-40A8-AAF2-0397A447AD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6089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31F8236-8373-482E-AA9B-95F437875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ACCE8C2-104C-451C-98F0-40378A5C9C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0AB1EB0-0FE6-4BCE-A989-1262813A49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75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3527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D43E1F-E32C-4E61-AE86-9C6404405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2331C22-B980-4CEC-9D9E-5C2E0911AC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91F0996-8D37-4198-AA1C-7E8583A0D1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5801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F45CD89-0DD3-4289-AE69-8FA0673EE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CB5972E-FA08-4469-905C-5E3ECD18AB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BAEAEC1-5E06-4C6E-967B-B89F338363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7478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9BB3E10-B574-481D-B332-3679884B2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AFCE366-0F87-4967-82EF-158596D03A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C884BEF-897E-4380-813E-0BB8FAD716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3193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1EE6FBB-883E-47E4-A804-3DC4CA5FF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E257FBB0-0E21-43CB-BA5C-1DE3132EAC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5125" y="118122"/>
            <a:ext cx="4535933" cy="619870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779427C-CC84-42F3-85CC-33168F85E5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1238" y="1414339"/>
            <a:ext cx="4752381" cy="26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6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88B77AD-1702-4994-BEDE-1D0CD2698C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2B31D3A-B51B-45FF-BEF1-74F097FBE3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7B58035-72FF-4E67-A35D-65F19D1B09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606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4521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B075C32-13DE-459E-9DC3-ABEC2B987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283B0EA-00A6-4416-BBF7-2055021976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46ABE37-EC76-4F62-A553-40CAD9D0C2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7399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8D8B46-4CDC-492F-97C4-6B21CC56D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D1F58A6-F937-4BB0-AAC0-DDD248EAC3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25EB07F-4A28-4116-88AA-7A2BF39C7D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4887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82E47D-2FAA-4A9E-B8C3-B4C816FFA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422AE17-A96B-4303-8EBF-4B38570DA1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AEAB60C-7E6D-40BD-8D97-BCAE43B728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7905" y="1119476"/>
            <a:ext cx="8476190" cy="461904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7BDC14C-70D2-46C2-8ADA-337875FA69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2214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4278A3-25ED-4763-BB07-D843B4F6BB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0D0F2E1-9FCA-4061-8092-F5093C5D6A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F40AA60-5649-4489-B2A0-BA9B407A21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51"/>
            <a:ext cx="12192000" cy="6856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3096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9B6E79-05A9-49EF-95F4-F60DF0B668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D53E8C0-F41A-4763-8FE3-67359246CF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D4AEEB0-910A-46BE-A7E8-37E8C53976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5391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88C9B0A-2805-4A6E-A463-DBDDAC457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EBD6539-B660-48EB-ACDF-1BEF43B400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21BFA32-B53E-4925-8371-48D2DFA8E8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19"/>
            <a:ext cx="12192000" cy="6855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61557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D0DFE0-9A80-46C2-98DE-D879A227D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46BD6E3-F12E-4215-8021-6A50F35B65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5601758-FF52-448A-BC12-96D5BF66EE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2001" cy="6878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9867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B530D1-3FFE-4DF9-8A5C-3AE1DBB1E4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E8EA34A-2229-4CD4-9326-DC53ECEA18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3C46739-26AF-4CCE-B6F1-25344A49FE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668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7CCADCC-4AA5-4EE1-B909-9990582FDC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DA67D5F-E962-4EB5-B753-2189088A8F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88208B7-B323-4277-9265-E03E25B9D6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72575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1ECA60-2F26-4F2B-AF29-57EE9A75F4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6EFEA6E-344C-4007-A690-7B329A410A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578D0BF-0F29-4E6F-A3F7-44407A7C89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7248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06FE42-93BC-4FA6-99A7-E115EAA0F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FB57490-B079-4A72-BA7A-7200AEFFD5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2F74DAA-B487-48BB-8A38-F855CCEE95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9575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46D37B-5795-4028-B8DB-90418FF69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AB32799-71EA-4019-B646-E36F0B5A2C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190EA32-B798-42C4-BA85-6EB0165B57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00000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9D9C720-2DE4-47DF-BF45-FF02F8C56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FA53BB6-A4BC-41C2-A21F-AC69C99D19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CB3C2C7-EB7A-449C-9941-D6AB960502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15829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EBBE89-FA16-4DDC-9223-8EBC5CB641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9035A4F-53EE-4AC7-8EAE-D1DB9B8CCF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A9CABBD-7CB8-4D64-8DC5-6699075613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3327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484D0D-26C1-486E-94AE-419784D92A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35A8092-A3F0-4A17-9743-A3F397E876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81C8040-6400-4522-8DBA-10FFC370DB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31047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104402-ACBB-4DF4-8833-39DD0C1A61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FF0B4A0-6757-4A62-A7B6-24173F9EE7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0E35BDF-32E5-4EE0-885F-C8B1DA54BE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1006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EBF9CF8-340D-4D0D-8E37-DFFB77F54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6D038E4-3BA4-4F34-AC2D-161DB5C8F9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F996D69-C21E-4DBD-A415-E982CAAD49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62567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41A0CE-4777-4885-8551-DEC29E588E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2FE3BF8-8469-4491-87B8-86B7FE74EC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C66AE0F-01DC-4201-B122-D37992D8C5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42096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EE4448-4053-4022-8082-79BFA9955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6F7E090-8EFA-49F8-A4E2-7ACA159FD2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34FE490-1FCB-4C88-979A-C1081DCC2D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66256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5B566E8-5FED-40D8-A6E1-D9DF53B503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8470FE2-C827-4EF4-8FF3-2313AA57E2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FD6320F-1743-4B4E-B3EE-764B1F4918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44210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D68581-1749-473F-BA08-32412B6CF0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AE1A575-EF72-4411-BC53-3AEA744188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98C3D78-E126-49C5-8190-478ECA3F04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279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69E161D-BBDB-4292-BCCF-0F52776E48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883D7D9-899B-41CA-AA94-80DDE25E8A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D92A5D3-7A3C-46EC-8283-51EBBEDDB2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6612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F0F95F-7E7D-444A-A722-8C4C28657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1D8BD07-7021-49F7-872B-F202AF9D1E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15DE5B0-C93A-4C88-84E2-34E06D2E5B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40694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330806A-D590-4787-9756-F4FB004BF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2340CBA-5529-414F-B379-5021897C3C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4784BC5-EE92-4A00-9751-171B7AF4BA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6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38414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AF88B8-CEAC-4631-AF2C-E9DD69BC2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AAE51CE-D66E-49D6-BA2A-360C72EE33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7FF96B7-C118-4571-A8B8-75E7C3B54B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73080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7F03C52-38F3-46C6-80BC-6EC39ED345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D0961D0-2E84-435C-A383-7B4CE940C8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4474029-A731-48F9-A6D4-3D4C9CAFB7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6421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C023C10-CD4A-49E6-A76E-88A0C78D96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BA0CF45-D159-42B5-A11E-01B0073F0C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CE2C412-4A09-4D9F-B05E-FF6B898C33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30445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67758F-1A06-4510-82BC-8F643860F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AFBDB06-8183-4E03-928A-95CC7DBC17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EEB0EFF-EF9C-4E37-9799-9526C0CA22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45324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5E3EC0A-546F-4191-8AB4-7FB095FCED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53A127-EBEC-4235-AEC6-7A5CFF3DC6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3568CA3-06B8-41E4-83D1-F889DAE2F9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273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E6CF70-8D31-4C1F-939A-F4D26D6B73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12A1F61-FCE6-478B-AAA2-E6C8843A0A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539BC6F-6154-4A0A-8F69-021D6A0396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21518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812754A-D276-493A-9FE3-1E0848F7BE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435898E1-D917-431C-91B7-33A7DF5EF3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661917"/>
            <a:ext cx="5257800" cy="3666314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EE3B6B1A-2656-4360-95F1-D9ACBEDDA3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76106"/>
            <a:ext cx="12192000" cy="229679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D068E94-332B-47D4-A84D-8BB93814C6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6230" y="2220686"/>
            <a:ext cx="2332224" cy="44123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30F16CA-B3C7-4A46-A3BD-A43F8D8497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35083" y="2131919"/>
            <a:ext cx="3271905" cy="359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685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B17127-AE27-4BED-BF1C-30E94117B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1" name="内容占位符 10">
            <a:extLst>
              <a:ext uri="{FF2B5EF4-FFF2-40B4-BE49-F238E27FC236}">
                <a16:creationId xmlns:a16="http://schemas.microsoft.com/office/drawing/2014/main" id="{53C86AF4-63C7-452F-BE77-6C658D271F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02737" y="3065271"/>
            <a:ext cx="2552381" cy="447619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87D30B17-9846-4A53-8FA5-6DF967D9C5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12192001" cy="169068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7BC3FA6-B399-4583-A030-7E109012B3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212" y="1598393"/>
            <a:ext cx="3685714" cy="63809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454D2F0-ECFF-42E6-B673-E832AF0737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8936" y="2284325"/>
            <a:ext cx="1609524" cy="43809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B4F269C-AAD8-49F3-892F-47E7AB3028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8936" y="2737608"/>
            <a:ext cx="1895238" cy="41904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04B292A-694F-4771-A204-B3A48E058D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73221" y="3145326"/>
            <a:ext cx="866667" cy="39047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37B1D4C-4257-42D0-A2C7-3429E8C2CD4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9239" y="3535802"/>
            <a:ext cx="5495238" cy="261904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33E852C0-1413-4D3A-BD30-9490F2EDD51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89196" y="2247544"/>
            <a:ext cx="2847619" cy="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180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2C4EDC-260B-426B-B6CB-2021C04B8F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01F9366-DF2B-4C11-82A5-33A9D4E8B5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79C1BF4-47F5-426D-ACF0-9FA88BA5B1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98718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1651C4-0CD2-413C-87DE-D64586C58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E287A95A-7AEC-4B2D-8A34-3852181A4E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70950" y="3185926"/>
            <a:ext cx="2190476" cy="495238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12732239-DE60-4CA7-9298-68130FEC3B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3276190" cy="348571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44EF66D-4E6A-40D3-A62D-E027A134A8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169068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097D3B3-9294-47FD-86AB-763648E9B4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6188" y="4243502"/>
            <a:ext cx="4400000" cy="18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504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857C49-3B87-4AED-9D74-B362ADCFC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C1EFD94-CC9D-4421-9E00-E58E02DCD5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45032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96D6FB1-CDA8-4F26-B481-6340E0F0D0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279732C-6EDD-4579-AB1E-1D0549E145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0C87930-81A9-4273-91B4-6699DD13C0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0301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63752A6-0BCC-41AF-9B32-590C597D0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什么是结构体</a:t>
            </a:r>
            <a:r>
              <a:rPr lang="en-US" altLang="zh-CN" b="1" dirty="0"/>
              <a:t>?</a:t>
            </a:r>
            <a:endParaRPr lang="zh-CN" altLang="en-US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1FB9FEF-C99B-444B-A3BA-5008E6BD94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结构体就是一个可以包含不同数据类型的一个结构，它是一种可以自己定义的数据类型，它的特点和</a:t>
            </a:r>
            <a:r>
              <a:rPr lang="zh-CN" altLang="en-US" dirty="0">
                <a:hlinkClick r:id="rId2"/>
              </a:rPr>
              <a:t>数组</a:t>
            </a:r>
            <a:r>
              <a:rPr lang="zh-CN" altLang="en-US" dirty="0"/>
              <a:t>主要有两点不同，首先结构体可以在一个结构中声明不同的数据类型。第二，相同结构的结构体变量是可以相互赋值的，而数组是做不到的，因为数组是单一数据类型的数据集合，它本身不是数据类型（而结构体是），数组名称是常量指针，所以不可以做为</a:t>
            </a:r>
            <a:r>
              <a:rPr lang="zh-CN" altLang="en-US" dirty="0">
                <a:hlinkClick r:id="rId3"/>
              </a:rPr>
              <a:t>左值</a:t>
            </a:r>
            <a:r>
              <a:rPr lang="zh-CN" altLang="en-US" dirty="0"/>
              <a:t>进行运算，所以数组之间就不能通过数组名称相互复制了，即使数据类型和数组大小完全相同。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FDED55A-5F9F-4EBC-B31C-F8B0C6944F83}"/>
              </a:ext>
            </a:extLst>
          </p:cNvPr>
          <p:cNvSpPr/>
          <p:nvPr/>
        </p:nvSpPr>
        <p:spPr>
          <a:xfrm>
            <a:off x="965024" y="5184560"/>
            <a:ext cx="10261952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3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结构体</a:t>
            </a:r>
            <a:r>
              <a:rPr lang="en-US" altLang="zh-CN" sz="3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(struct)</a:t>
            </a:r>
            <a:r>
              <a:rPr lang="zh-CN" altLang="en-US" sz="3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是由一系列具有相同类型或不同类型的数据构成的数据集合，也叫结构。</a:t>
            </a:r>
            <a:endParaRPr lang="zh-CN" altLang="en-US" sz="88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9673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E63DE264-44AE-475C-A498-A91B7A0A47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6160888"/>
              </p:ext>
            </p:extLst>
          </p:nvPr>
        </p:nvGraphicFramePr>
        <p:xfrm>
          <a:off x="389415" y="2141182"/>
          <a:ext cx="2476611" cy="1684020"/>
        </p:xfrm>
        <a:graphic>
          <a:graphicData uri="http://schemas.openxmlformats.org/drawingml/2006/table">
            <a:tbl>
              <a:tblPr/>
              <a:tblGrid>
                <a:gridCol w="215900">
                  <a:extLst>
                    <a:ext uri="{9D8B030D-6E8A-4147-A177-3AD203B41FA5}">
                      <a16:colId xmlns:a16="http://schemas.microsoft.com/office/drawing/2014/main" val="53790699"/>
                    </a:ext>
                  </a:extLst>
                </a:gridCol>
                <a:gridCol w="2260711">
                  <a:extLst>
                    <a:ext uri="{9D8B030D-6E8A-4147-A177-3AD203B41FA5}">
                      <a16:colId xmlns:a16="http://schemas.microsoft.com/office/drawing/2014/main" val="691688962"/>
                    </a:ext>
                  </a:extLst>
                </a:gridCol>
              </a:tblGrid>
              <a:tr h="230134">
                <a:tc>
                  <a:txBody>
                    <a:bodyPr/>
                    <a:lstStyle/>
                    <a:p>
                      <a:pPr algn="r" fontAlgn="base"/>
                      <a:r>
                        <a:rPr lang="en-US" altLang="zh-CN" b="0" i="0">
                          <a:solidFill>
                            <a:srgbClr val="AFAFAF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</a:p>
                    <a:p>
                      <a:pPr algn="r" fontAlgn="base"/>
                      <a:r>
                        <a:rPr lang="en-US" altLang="zh-CN" b="0" i="0">
                          <a:solidFill>
                            <a:srgbClr val="AFAFAF"/>
                          </a:solidFill>
                          <a:effectLst/>
                          <a:latin typeface="Consolas" panose="020B0609020204030204" pitchFamily="49" charset="0"/>
                        </a:rPr>
                        <a:t>2</a:t>
                      </a:r>
                    </a:p>
                    <a:p>
                      <a:pPr algn="r" fontAlgn="base"/>
                      <a:r>
                        <a:rPr lang="en-US" altLang="zh-CN" b="0" i="0">
                          <a:solidFill>
                            <a:srgbClr val="AFAFAF"/>
                          </a:solidFill>
                          <a:effectLst/>
                          <a:latin typeface="Consolas" panose="020B0609020204030204" pitchFamily="49" charset="0"/>
                        </a:rPr>
                        <a:t>3</a:t>
                      </a:r>
                    </a:p>
                    <a:p>
                      <a:pPr algn="r" fontAlgn="base"/>
                      <a:r>
                        <a:rPr lang="en-US" altLang="zh-CN" b="0" i="0">
                          <a:solidFill>
                            <a:srgbClr val="AFAFAF"/>
                          </a:solidFill>
                          <a:effectLst/>
                          <a:latin typeface="Consolas" panose="020B0609020204030204" pitchFamily="49" charset="0"/>
                        </a:rPr>
                        <a:t>4</a:t>
                      </a:r>
                    </a:p>
                    <a:p>
                      <a:pPr algn="r" fontAlgn="base"/>
                      <a:r>
                        <a:rPr lang="en-US" altLang="zh-CN" b="0" i="0">
                          <a:solidFill>
                            <a:srgbClr val="AFAFAF"/>
                          </a:solidFill>
                          <a:effectLst/>
                          <a:latin typeface="Consolas" panose="020B0609020204030204" pitchFamily="49" charset="0"/>
                        </a:rPr>
                        <a:t>5</a:t>
                      </a: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b="0" i="0" dirty="0">
                          <a:effectLst/>
                          <a:latin typeface="Consolas" panose="020B0609020204030204" pitchFamily="49" charset="0"/>
                        </a:rPr>
                        <a:t>struct test</a:t>
                      </a:r>
                    </a:p>
                    <a:p>
                      <a:pPr algn="l" fontAlgn="base"/>
                      <a:r>
                        <a:rPr lang="en-US" b="0" i="0" dirty="0">
                          <a:effectLst/>
                          <a:latin typeface="Consolas" panose="020B0609020204030204" pitchFamily="49" charset="0"/>
                        </a:rPr>
                        <a:t>{</a:t>
                      </a:r>
                    </a:p>
                    <a:p>
                      <a:pPr algn="l" fontAlgn="base"/>
                      <a:r>
                        <a:rPr lang="en-US" b="0" i="0" dirty="0">
                          <a:effectLst/>
                          <a:latin typeface="Consolas" panose="020B0609020204030204" pitchFamily="49" charset="0"/>
                        </a:rPr>
                        <a:t>    float a;</a:t>
                      </a:r>
                    </a:p>
                    <a:p>
                      <a:pPr algn="l" fontAlgn="base"/>
                      <a:r>
                        <a:rPr lang="en-US" b="0" i="0" dirty="0">
                          <a:effectLst/>
                          <a:latin typeface="Consolas" panose="020B0609020204030204" pitchFamily="49" charset="0"/>
                        </a:rPr>
                        <a:t>    int b;</a:t>
                      </a:r>
                    </a:p>
                    <a:p>
                      <a:pPr algn="l" fontAlgn="base"/>
                      <a:r>
                        <a:rPr lang="en-US" b="0" i="0" dirty="0">
                          <a:effectLst/>
                          <a:latin typeface="Consolas" panose="020B0609020204030204" pitchFamily="49" charset="0"/>
                        </a:rPr>
                        <a:t>};</a:t>
                      </a:r>
                    </a:p>
                    <a:p>
                      <a:pPr algn="l" fontAlgn="base"/>
                      <a:r>
                        <a:rPr lang="en-US" b="0" i="0" dirty="0">
                          <a:effectLst/>
                          <a:latin typeface="Consolas" panose="020B0609020204030204" pitchFamily="49" charset="0"/>
                        </a:rPr>
                        <a:t>test A[100]; </a:t>
                      </a: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19131836"/>
                  </a:ext>
                </a:extLst>
              </a:tr>
            </a:tbl>
          </a:graphicData>
        </a:graphic>
      </p:graphicFrame>
      <p:sp>
        <p:nvSpPr>
          <p:cNvPr id="5" name="文本框 4">
            <a:extLst>
              <a:ext uri="{FF2B5EF4-FFF2-40B4-BE49-F238E27FC236}">
                <a16:creationId xmlns:a16="http://schemas.microsoft.com/office/drawing/2014/main" id="{77F7C0F1-451F-426D-B5AC-71BDE60D1E59}"/>
              </a:ext>
            </a:extLst>
          </p:cNvPr>
          <p:cNvSpPr txBox="1"/>
          <p:nvPr/>
        </p:nvSpPr>
        <p:spPr>
          <a:xfrm>
            <a:off x="291761" y="887766"/>
            <a:ext cx="83893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/>
              <a:t>定义一个名称为</a:t>
            </a:r>
            <a:r>
              <a:rPr lang="en-US" altLang="zh-CN" sz="2800" b="1" dirty="0"/>
              <a:t>test</a:t>
            </a:r>
            <a:r>
              <a:rPr lang="zh-CN" altLang="en-US" sz="2800" b="1" dirty="0"/>
              <a:t>的结构体类型，这个结构体里包含一个浮点数</a:t>
            </a:r>
            <a:r>
              <a:rPr lang="en-US" altLang="zh-CN" sz="2800" b="1" dirty="0"/>
              <a:t>a</a:t>
            </a:r>
            <a:r>
              <a:rPr lang="zh-CN" altLang="en-US" sz="2800" b="1" dirty="0"/>
              <a:t>和一个整数</a:t>
            </a:r>
            <a:r>
              <a:rPr lang="en-US" altLang="zh-CN" sz="2800" b="1" dirty="0"/>
              <a:t>b,</a:t>
            </a:r>
            <a:r>
              <a:rPr lang="zh-CN" altLang="en-US" sz="2800" b="1" dirty="0"/>
              <a:t>然后再声明一个</a:t>
            </a:r>
            <a:r>
              <a:rPr lang="en-US" altLang="zh-CN" sz="2800" b="1" dirty="0"/>
              <a:t>test</a:t>
            </a:r>
            <a:r>
              <a:rPr lang="zh-CN" altLang="en-US" sz="2800" b="1" dirty="0"/>
              <a:t>结构体</a:t>
            </a:r>
            <a:r>
              <a:rPr lang="en-US" altLang="zh-CN" sz="2800" b="1" dirty="0"/>
              <a:t>A:</a:t>
            </a:r>
            <a:endParaRPr lang="zh-CN" altLang="en-US" sz="2800" b="1" dirty="0"/>
          </a:p>
        </p:txBody>
      </p:sp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16F0E71C-862D-407F-85F8-BA5CB67A46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7436717"/>
              </p:ext>
            </p:extLst>
          </p:nvPr>
        </p:nvGraphicFramePr>
        <p:xfrm>
          <a:off x="2969102" y="2142846"/>
          <a:ext cx="617477" cy="16823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7477">
                  <a:extLst>
                    <a:ext uri="{9D8B030D-6E8A-4147-A177-3AD203B41FA5}">
                      <a16:colId xmlns:a16="http://schemas.microsoft.com/office/drawing/2014/main" val="2879605587"/>
                    </a:ext>
                  </a:extLst>
                </a:gridCol>
              </a:tblGrid>
              <a:tr h="560785">
                <a:tc>
                  <a:txBody>
                    <a:bodyPr/>
                    <a:lstStyle/>
                    <a:p>
                      <a:r>
                        <a:rPr lang="en-US" altLang="zh-CN" dirty="0"/>
                        <a:t>A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0505407"/>
                  </a:ext>
                </a:extLst>
              </a:tr>
              <a:tr h="560785">
                <a:tc>
                  <a:txBody>
                    <a:bodyPr/>
                    <a:lstStyle/>
                    <a:p>
                      <a:r>
                        <a:rPr lang="en-US" altLang="zh-CN" dirty="0"/>
                        <a:t>a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9304225"/>
                  </a:ext>
                </a:extLst>
              </a:tr>
              <a:tr h="560785">
                <a:tc>
                  <a:txBody>
                    <a:bodyPr/>
                    <a:lstStyle/>
                    <a:p>
                      <a:r>
                        <a:rPr lang="en-US" altLang="zh-CN" dirty="0"/>
                        <a:t>b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9647532"/>
                  </a:ext>
                </a:extLst>
              </a:tr>
            </a:tbl>
          </a:graphicData>
        </a:graphic>
      </p:graphicFrame>
      <p:sp>
        <p:nvSpPr>
          <p:cNvPr id="10" name="矩形 9">
            <a:extLst>
              <a:ext uri="{FF2B5EF4-FFF2-40B4-BE49-F238E27FC236}">
                <a16:creationId xmlns:a16="http://schemas.microsoft.com/office/drawing/2014/main" id="{ED604310-E936-4E57-8C9A-762DDDB75BCF}"/>
              </a:ext>
            </a:extLst>
          </p:cNvPr>
          <p:cNvSpPr/>
          <p:nvPr/>
        </p:nvSpPr>
        <p:spPr>
          <a:xfrm>
            <a:off x="993540" y="4585239"/>
            <a:ext cx="9966190" cy="138499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注意</a:t>
            </a:r>
            <a:r>
              <a:rPr lang="en-US" altLang="zh-CN" sz="2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:</a:t>
            </a:r>
            <a:r>
              <a:rPr lang="zh-CN" altLang="en-US" sz="2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结构体声明的时候本身不占用任何内存空间，只有当你用</a:t>
            </a:r>
            <a:endParaRPr lang="en-US" altLang="zh-CN" sz="28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pPr algn="ctr"/>
            <a:r>
              <a:rPr lang="zh-CN" altLang="en-US" sz="2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你定义的结构体类型定义结构体变量的</a:t>
            </a:r>
            <a:endParaRPr lang="en-US" altLang="zh-CN" sz="28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pPr algn="ctr"/>
            <a:r>
              <a:rPr lang="zh-CN" altLang="en-US" sz="2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时候计算机才会分配内存。</a:t>
            </a:r>
            <a:endParaRPr lang="zh-CN" altLang="en-US" sz="72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graphicFrame>
        <p:nvGraphicFramePr>
          <p:cNvPr id="11" name="表格 10">
            <a:extLst>
              <a:ext uri="{FF2B5EF4-FFF2-40B4-BE49-F238E27FC236}">
                <a16:creationId xmlns:a16="http://schemas.microsoft.com/office/drawing/2014/main" id="{520156CA-6798-4B4B-8B64-0B978AC9F0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3329904"/>
              </p:ext>
            </p:extLst>
          </p:nvPr>
        </p:nvGraphicFramePr>
        <p:xfrm>
          <a:off x="3751767" y="2016892"/>
          <a:ext cx="2344233" cy="1808309"/>
        </p:xfrm>
        <a:graphic>
          <a:graphicData uri="http://schemas.openxmlformats.org/drawingml/2006/table">
            <a:tbl>
              <a:tblPr/>
              <a:tblGrid>
                <a:gridCol w="215900">
                  <a:extLst>
                    <a:ext uri="{9D8B030D-6E8A-4147-A177-3AD203B41FA5}">
                      <a16:colId xmlns:a16="http://schemas.microsoft.com/office/drawing/2014/main" val="53790699"/>
                    </a:ext>
                  </a:extLst>
                </a:gridCol>
                <a:gridCol w="2128333">
                  <a:extLst>
                    <a:ext uri="{9D8B030D-6E8A-4147-A177-3AD203B41FA5}">
                      <a16:colId xmlns:a16="http://schemas.microsoft.com/office/drawing/2014/main" val="691688962"/>
                    </a:ext>
                  </a:extLst>
                </a:gridCol>
              </a:tblGrid>
              <a:tr h="1808309">
                <a:tc>
                  <a:txBody>
                    <a:bodyPr/>
                    <a:lstStyle/>
                    <a:p>
                      <a:pPr algn="r" fontAlgn="base"/>
                      <a:r>
                        <a:rPr lang="en-US" altLang="zh-CN" b="0" i="0">
                          <a:solidFill>
                            <a:srgbClr val="AFAFAF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</a:p>
                    <a:p>
                      <a:pPr algn="r" fontAlgn="base"/>
                      <a:r>
                        <a:rPr lang="en-US" altLang="zh-CN" b="0" i="0">
                          <a:solidFill>
                            <a:srgbClr val="AFAFAF"/>
                          </a:solidFill>
                          <a:effectLst/>
                          <a:latin typeface="Consolas" panose="020B0609020204030204" pitchFamily="49" charset="0"/>
                        </a:rPr>
                        <a:t>2</a:t>
                      </a:r>
                    </a:p>
                    <a:p>
                      <a:pPr algn="r" fontAlgn="base"/>
                      <a:r>
                        <a:rPr lang="en-US" altLang="zh-CN" b="0" i="0">
                          <a:solidFill>
                            <a:srgbClr val="AFAFAF"/>
                          </a:solidFill>
                          <a:effectLst/>
                          <a:latin typeface="Consolas" panose="020B0609020204030204" pitchFamily="49" charset="0"/>
                        </a:rPr>
                        <a:t>3</a:t>
                      </a:r>
                    </a:p>
                    <a:p>
                      <a:pPr algn="r" fontAlgn="base"/>
                      <a:r>
                        <a:rPr lang="en-US" altLang="zh-CN" b="0" i="0">
                          <a:solidFill>
                            <a:srgbClr val="AFAFAF"/>
                          </a:solidFill>
                          <a:effectLst/>
                          <a:latin typeface="Consolas" panose="020B0609020204030204" pitchFamily="49" charset="0"/>
                        </a:rPr>
                        <a:t>4</a:t>
                      </a:r>
                    </a:p>
                    <a:p>
                      <a:pPr algn="r" fontAlgn="base"/>
                      <a:r>
                        <a:rPr lang="en-US" altLang="zh-CN" b="0" i="0">
                          <a:solidFill>
                            <a:srgbClr val="AFAFAF"/>
                          </a:solidFill>
                          <a:effectLst/>
                          <a:latin typeface="Consolas" panose="020B0609020204030204" pitchFamily="49" charset="0"/>
                        </a:rPr>
                        <a:t>5</a:t>
                      </a: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b="0" i="0" dirty="0">
                          <a:effectLst/>
                          <a:latin typeface="Consolas" panose="020B0609020204030204" pitchFamily="49" charset="0"/>
                        </a:rPr>
                        <a:t>struct test</a:t>
                      </a:r>
                    </a:p>
                    <a:p>
                      <a:pPr algn="l" fontAlgn="base"/>
                      <a:r>
                        <a:rPr lang="en-US" b="0" i="0" dirty="0">
                          <a:effectLst/>
                          <a:latin typeface="Consolas" panose="020B0609020204030204" pitchFamily="49" charset="0"/>
                        </a:rPr>
                        <a:t>{</a:t>
                      </a:r>
                    </a:p>
                    <a:p>
                      <a:pPr algn="l" fontAlgn="base"/>
                      <a:r>
                        <a:rPr lang="en-US" b="0" i="0" dirty="0">
                          <a:effectLst/>
                          <a:latin typeface="Consolas" panose="020B0609020204030204" pitchFamily="49" charset="0"/>
                        </a:rPr>
                        <a:t>    float a;</a:t>
                      </a:r>
                    </a:p>
                    <a:p>
                      <a:pPr algn="l" fontAlgn="base"/>
                      <a:r>
                        <a:rPr lang="en-US" b="0" i="0" dirty="0">
                          <a:effectLst/>
                          <a:latin typeface="Consolas" panose="020B0609020204030204" pitchFamily="49" charset="0"/>
                        </a:rPr>
                        <a:t>    int b;</a:t>
                      </a:r>
                    </a:p>
                    <a:p>
                      <a:pPr algn="l" fontAlgn="base"/>
                      <a:r>
                        <a:rPr lang="en-US" b="0" i="0" dirty="0">
                          <a:effectLst/>
                          <a:latin typeface="Consolas" panose="020B0609020204030204" pitchFamily="49" charset="0"/>
                        </a:rPr>
                        <a:t>}</a:t>
                      </a:r>
                      <a:r>
                        <a:rPr lang="en-US" altLang="zh-CN" b="0" i="0" dirty="0">
                          <a:effectLst/>
                          <a:latin typeface="Consolas" panose="020B0609020204030204" pitchFamily="49" charset="0"/>
                        </a:rPr>
                        <a:t>A[100];</a:t>
                      </a:r>
                      <a:endParaRPr lang="en-US" b="0" i="0" dirty="0"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19131836"/>
                  </a:ext>
                </a:extLst>
              </a:tr>
            </a:tbl>
          </a:graphicData>
        </a:graphic>
      </p:graphicFrame>
      <p:sp>
        <p:nvSpPr>
          <p:cNvPr id="12" name="文本框 11">
            <a:extLst>
              <a:ext uri="{FF2B5EF4-FFF2-40B4-BE49-F238E27FC236}">
                <a16:creationId xmlns:a16="http://schemas.microsoft.com/office/drawing/2014/main" id="{788E4522-C3D1-49B9-BF86-73139C755C3D}"/>
              </a:ext>
            </a:extLst>
          </p:cNvPr>
          <p:cNvSpPr txBox="1"/>
          <p:nvPr/>
        </p:nvSpPr>
        <p:spPr>
          <a:xfrm>
            <a:off x="5573899" y="2336861"/>
            <a:ext cx="642195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/>
              <a:t>引用某个位置的变量时，用</a:t>
            </a:r>
            <a:r>
              <a:rPr lang="en-US" altLang="zh-CN" sz="2000" b="1" dirty="0"/>
              <a:t>A[x].</a:t>
            </a:r>
            <a:r>
              <a:rPr lang="zh-CN" altLang="en-US" sz="2000" b="1" dirty="0"/>
              <a:t>变量</a:t>
            </a:r>
            <a:r>
              <a:rPr lang="en-US" altLang="zh-CN" sz="2000" b="1" dirty="0"/>
              <a:t>,</a:t>
            </a:r>
            <a:r>
              <a:rPr lang="zh-CN" altLang="en-US" sz="2000" b="1" dirty="0"/>
              <a:t>比如要访问第五号</a:t>
            </a:r>
            <a:endParaRPr lang="en-US" altLang="zh-CN" sz="2000" b="1" dirty="0"/>
          </a:p>
          <a:p>
            <a:r>
              <a:rPr lang="zh-CN" altLang="en-US" sz="2000" b="1" dirty="0"/>
              <a:t>组下的</a:t>
            </a:r>
            <a:r>
              <a:rPr lang="en-US" altLang="zh-CN" sz="2000" b="1" dirty="0"/>
              <a:t>a</a:t>
            </a:r>
            <a:r>
              <a:rPr lang="zh-CN" altLang="en-US" sz="2000" b="1" dirty="0"/>
              <a:t>变量就可以用</a:t>
            </a:r>
            <a:r>
              <a:rPr lang="en-US" altLang="zh-CN" sz="2000" b="1" dirty="0"/>
              <a:t>A[5].a</a:t>
            </a:r>
            <a:endParaRPr lang="zh-CN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4272745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264</TotalTime>
  <Words>312</Words>
  <Application>Microsoft Office PowerPoint</Application>
  <PresentationFormat>宽屏</PresentationFormat>
  <Paragraphs>36</Paragraphs>
  <Slides>61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61</vt:i4>
      </vt:variant>
    </vt:vector>
  </HeadingPairs>
  <TitlesOfParts>
    <vt:vector size="66" baseType="lpstr">
      <vt:lpstr>等线</vt:lpstr>
      <vt:lpstr>等线 Light</vt:lpstr>
      <vt:lpstr>Arial</vt:lpstr>
      <vt:lpstr>Consolas</vt:lpstr>
      <vt:lpstr>Office 主题​​</vt:lpstr>
      <vt:lpstr>结构体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什么是结构体?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函数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结构体</dc:title>
  <dc:creator>master duan</dc:creator>
  <cp:lastModifiedBy>master duan</cp:lastModifiedBy>
  <cp:revision>14</cp:revision>
  <dcterms:created xsi:type="dcterms:W3CDTF">2020-10-21T10:23:55Z</dcterms:created>
  <dcterms:modified xsi:type="dcterms:W3CDTF">2020-10-23T13:19:24Z</dcterms:modified>
</cp:coreProperties>
</file>